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344" r:id="rId4"/>
    <p:sldId id="345" r:id="rId5"/>
    <p:sldId id="347" r:id="rId6"/>
    <p:sldId id="346" r:id="rId7"/>
    <p:sldId id="348" r:id="rId8"/>
    <p:sldId id="350" r:id="rId9"/>
    <p:sldId id="357" r:id="rId10"/>
    <p:sldId id="358" r:id="rId11"/>
    <p:sldId id="351" r:id="rId12"/>
    <p:sldId id="359" r:id="rId13"/>
    <p:sldId id="360" r:id="rId14"/>
    <p:sldId id="337" r:id="rId15"/>
    <p:sldId id="353" r:id="rId16"/>
    <p:sldId id="352" r:id="rId17"/>
    <p:sldId id="355" r:id="rId18"/>
    <p:sldId id="356" r:id="rId19"/>
    <p:sldId id="354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800080"/>
    <a:srgbClr val="336699"/>
    <a:srgbClr val="3333CC"/>
    <a:srgbClr val="9966FF"/>
    <a:srgbClr val="FFFF00"/>
    <a:srgbClr val="FFCCFF"/>
    <a:srgbClr val="FF66FF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 autoAdjust="0"/>
    <p:restoredTop sz="94686" autoAdjust="0"/>
  </p:normalViewPr>
  <p:slideViewPr>
    <p:cSldViewPr>
      <p:cViewPr>
        <p:scale>
          <a:sx n="60" d="100"/>
          <a:sy n="60" d="100"/>
        </p:scale>
        <p:origin x="-73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1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26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6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78C89-5A85-49C4-B1B4-84D7E508E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A513D-74E9-4285-8C47-4860C9478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2BB55-609B-4900-93DE-15C5B826F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39B89-EF24-4558-81CD-FB7C62E2D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AF7CEE-F758-49AE-93BC-6B525FE21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167E3-4243-46E4-A1CA-B59C635FE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20A6B-7D59-4D09-ACA7-3C142A37C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339AC-5876-48C7-B510-D5A7A9939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08C1A-58BC-45CF-9375-09CA51A84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4D620-83A2-48D9-9297-B35F1A667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16A8-BCC8-496B-A7B1-7461F24A21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66FF"/>
            </a:gs>
            <a:gs pos="50000">
              <a:schemeClr val="accent2"/>
            </a:gs>
            <a:gs pos="100000">
              <a:srgbClr val="9966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02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2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vi-VN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05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4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4FB6AD1-2ABD-4368-A0AE-DD14CC262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4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4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.Vn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ideo" Target="MaiHacDeHaNoi.mpg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ideo" Target="keophao4.M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BacHoKeuGoi.wav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ongDong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solidFill>
            <a:srgbClr val="3333FF"/>
          </a:solidFill>
          <a:ln w="9525">
            <a:noFill/>
            <a:miter lim="800000"/>
            <a:headEnd/>
            <a:tailEnd/>
          </a:ln>
        </p:spPr>
      </p:pic>
      <p:pic>
        <p:nvPicPr>
          <p:cNvPr id="3075" name="Picture 3" descr="AiCa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-2590800"/>
            <a:ext cx="211455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erodo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743200" y="2819400"/>
            <a:ext cx="21955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VanlyT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733800" y="609600"/>
            <a:ext cx="25908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Marx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3600" y="2743200"/>
            <a:ext cx="18383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Anhxtan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00800" y="7391400"/>
            <a:ext cx="21907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BacHo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5029200" y="6019800"/>
            <a:ext cx="35179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85800" y="0"/>
            <a:ext cx="73914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4400" b="1">
                <a:solidFill>
                  <a:srgbClr val="0033CC"/>
                </a:solidFill>
                <a:latin typeface="Arial" pitchFamily="34" charset="0"/>
              </a:rPr>
              <a:t>ỨNG DỤNG PHẦN MỀM POWERPOINT TRONG DẠY HỌC LỊCH SỬ Ở TR</a:t>
            </a:r>
            <a:r>
              <a:rPr lang="vi-VN" sz="4400" b="1">
                <a:solidFill>
                  <a:srgbClr val="0033CC"/>
                </a:solidFill>
                <a:latin typeface="Arial" pitchFamily="34" charset="0"/>
              </a:rPr>
              <a:t>Ư</a:t>
            </a:r>
            <a:r>
              <a:rPr lang="en-US" sz="4400" b="1">
                <a:solidFill>
                  <a:srgbClr val="0033CC"/>
                </a:solidFill>
                <a:latin typeface="Arial" pitchFamily="34" charset="0"/>
              </a:rPr>
              <a:t>ỜNG TIỂU HỌC</a:t>
            </a:r>
          </a:p>
        </p:txBody>
      </p:sp>
      <p:pic>
        <p:nvPicPr>
          <p:cNvPr id="3082" name="Picture 10" descr="Nga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62200" y="7315200"/>
            <a:ext cx="31146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11582400" y="5911850"/>
            <a:ext cx="21107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99"/>
                </a:solidFill>
                <a:latin typeface="Arial" pitchFamily="34" charset="0"/>
              </a:rPr>
              <a:t>NG</a:t>
            </a:r>
            <a:r>
              <a:rPr lang="vi-VN" sz="2800" b="1">
                <a:solidFill>
                  <a:srgbClr val="000099"/>
                </a:solidFill>
                <a:latin typeface="Arial" pitchFamily="34" charset="0"/>
              </a:rPr>
              <a:t>Ư</a:t>
            </a:r>
            <a:r>
              <a:rPr lang="en-US" sz="2800" b="1">
                <a:solidFill>
                  <a:srgbClr val="000099"/>
                </a:solidFill>
                <a:latin typeface="Arial" pitchFamily="34" charset="0"/>
              </a:rPr>
              <a:t>ỜI THỰC HIỆN: </a:t>
            </a:r>
          </a:p>
        </p:txBody>
      </p:sp>
      <p:pic>
        <p:nvPicPr>
          <p:cNvPr id="3084" name="Picture 12" descr="PbChau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1323975" y="7467600"/>
            <a:ext cx="26479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0">
    <p:sndAc>
      <p:stSnd>
        <p:snd r:embed="rId2" name="Dml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E-6 -0.00023 C -0.02882 0.06088 -0.06268 0.15393 0.0052 0.23865 C 0.10122 0.36065 0.27935 0.13009 0.39566 0.27778 C 0.49879 0.40949 0.29358 0.54699 0.39428 0.67407 C 0.49792 0.80602 0.5507 0.58356 0.66198 0.72639 C 0.76164 0.85278 0.63351 0.88495 0.72223 0.99815 C 0.80747 1.10648 0.81893 0.97176 0.89705 1.07129 C 0.94098 1.12731 0.929 1.15324 0.92153 1.17523 " pathEditMode="relative" rAng="2625719" ptsTypes="ffffffff">
                                      <p:cBhvr>
                                        <p:cTn id="9" dur="1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" y="59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9 -0.18612 L -0.88698 -1.33056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" y="-57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23 0.1544 L 0.27448 -0.29468 C 0.3224 -0.39005 0.40313 -0.52014 0.49358 -0.64838 C 0.59671 -0.79537 0.6849 -0.90532 0.75296 -0.97546 L 1.07448 -1.3125 " pathEditMode="relative" rAng="-2810480" ptsTypes="FffFF">
                                      <p:cBhvr>
                                        <p:cTn id="13" dur="1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" y="-77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7 -0.34074 L 0.3967 -0.08819 C 0.46893 -0.0331 0.5816 0.02477 0.70226 0.07014 C 0.83993 0.12199 0.95313 0.14885 1.03611 0.15209 L 1.43021 0.17778 " pathEditMode="relative" rAng="945806" ptsTypes="FffFF">
                                      <p:cBhvr>
                                        <p:cTn id="15" dur="1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" y="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-3.33333E-6 L -0.70313 -1.50277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-75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93642E-7 L -1.32552 -0.2111 " pathEditMode="relative" rAng="0" ptsTypes="AA">
                                      <p:cBhvr>
                                        <p:cTn id="20" dur="1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3" y="-1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045E-16 L 0.76354 -1.50417 " pathEditMode="relative" rAng="0" ptsTypes="AA">
                                      <p:cBhvr>
                                        <p:cTn id="22" dur="1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-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2 0.2831 L 0.38872 -0.04468 C 0.43646 -0.11481 0.51649 -0.19931 0.60625 -0.27685 C 0.70816 -0.36435 0.79549 -0.42431 0.86285 -0.45231 L 1.1816 -0.59514 " pathEditMode="relative" rAng="-1966745" ptsTypes="FffFF">
                                      <p:cBhvr>
                                        <p:cTn id="29" dur="10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" y="-50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35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50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34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  <p:bldP spid="3081" grpId="1"/>
      <p:bldP spid="3081" grpId="2"/>
      <p:bldP spid="30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5638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latin typeface="Arial" pitchFamily="34" charset="0"/>
              </a:rPr>
              <a:t>Câu4:</a:t>
            </a:r>
            <a:r>
              <a:rPr lang="en-US" sz="2800">
                <a:latin typeface="Arial" pitchFamily="34" charset="0"/>
              </a:rPr>
              <a:t> Phiếu thảo luận nhóm: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pitchFamily="34" charset="0"/>
            </a:endParaRPr>
          </a:p>
        </p:txBody>
      </p:sp>
      <p:graphicFrame>
        <p:nvGraphicFramePr>
          <p:cNvPr id="12291" name="Group 3"/>
          <p:cNvGraphicFramePr>
            <a:graphicFrameLocks noGrp="1"/>
          </p:cNvGraphicFramePr>
          <p:nvPr/>
        </p:nvGraphicFramePr>
        <p:xfrm>
          <a:off x="228600" y="1447800"/>
          <a:ext cx="8839200" cy="4064000"/>
        </p:xfrm>
        <a:graphic>
          <a:graphicData uri="http://schemas.openxmlformats.org/drawingml/2006/table">
            <a:tbl>
              <a:tblPr/>
              <a:tblGrid>
                <a:gridCol w="2743200"/>
                <a:gridCol w="60960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Thêi gian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Sù kiÖn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1946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Toµn quèc kh¸ng chiÕn.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Thu ®«ng 1947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ChiÕn dÞch ViÖt B¾c thu ®«ng 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Thu ®«ng 1950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ChiÕn th¾ng Biªn giíi.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1951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§¹i héi ®¹i biÓu toµn quèc lÇn thø II cña §¶ng.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1952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§¹i héi Anh hïng vµ ChiÕn sÜ thi ®ua lÇn thø nhÊt.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ChiÕn th¾ng §iÖn Biªn Phñ.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17" name="Text Box 29"/>
          <p:cNvSpPr txBox="1">
            <a:spLocks noChangeArrowheads="1"/>
          </p:cNvSpPr>
          <p:nvPr/>
        </p:nvSpPr>
        <p:spPr bwMode="auto">
          <a:xfrm>
            <a:off x="381000" y="685800"/>
            <a:ext cx="876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Điền tiếp </a:t>
            </a:r>
            <a:r>
              <a:rPr lang="en-US" sz="2400" b="1" i="1">
                <a:solidFill>
                  <a:srgbClr val="FFFF99"/>
                </a:solidFill>
                <a:latin typeface="Arial" pitchFamily="34" charset="0"/>
              </a:rPr>
              <a:t>thời gian</a:t>
            </a: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 và </a:t>
            </a:r>
            <a:r>
              <a:rPr lang="en-US" sz="2400" b="1" i="1">
                <a:solidFill>
                  <a:srgbClr val="FFFF99"/>
                </a:solidFill>
                <a:latin typeface="Arial" pitchFamily="34" charset="0"/>
              </a:rPr>
              <a:t>sự kiện</a:t>
            </a: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 vào các ô trống trong bảng d</a:t>
            </a:r>
            <a:r>
              <a:rPr lang="vi-VN" sz="2400">
                <a:solidFill>
                  <a:srgbClr val="FFFF99"/>
                </a:solidFill>
                <a:latin typeface="Arial" pitchFamily="34" charset="0"/>
              </a:rPr>
              <a:t>ư</a:t>
            </a: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ới </a:t>
            </a:r>
            <a:r>
              <a:rPr lang="vi-VN" sz="2400">
                <a:solidFill>
                  <a:srgbClr val="FFFF99"/>
                </a:solidFill>
                <a:latin typeface="Arial" pitchFamily="34" charset="0"/>
              </a:rPr>
              <a:t>đ</a:t>
            </a: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ây: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pic>
        <p:nvPicPr>
          <p:cNvPr id="13317" name="MaiHacDeHaNoi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2590800"/>
            <a:ext cx="7315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3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7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31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pic>
        <p:nvPicPr>
          <p:cNvPr id="14341" name="Picture 5" descr="Bac-Ho-Quan-sat-tran-d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438400"/>
            <a:ext cx="6096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pic>
        <p:nvPicPr>
          <p:cNvPr id="15365" name="keophao4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19200" y="2362200"/>
            <a:ext cx="6705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-53975" y="6019800"/>
            <a:ext cx="919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>
              <a:latin typeface="Arial" pitchFamily="3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350"/>
            <a:ext cx="9144000" cy="6851650"/>
            <a:chOff x="0" y="768"/>
            <a:chExt cx="5760" cy="4316"/>
          </a:xfrm>
        </p:grpSpPr>
        <p:pic>
          <p:nvPicPr>
            <p:cNvPr id="16392" name="Picture 4" descr="CTDBie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768"/>
              <a:ext cx="5760" cy="4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385" y="4776"/>
              <a:ext cx="4895" cy="250"/>
            </a:xfrm>
            <a:prstGeom prst="rect">
              <a:avLst/>
            </a:prstGeom>
            <a:solidFill>
              <a:srgbClr val="FFFFD5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rgbClr val="800000"/>
                  </a:solidFill>
                  <a:latin typeface="Arial" pitchFamily="34" charset="0"/>
                </a:rPr>
                <a:t>Quân ta </a:t>
              </a:r>
              <a:r>
                <a:rPr lang="vi-VN" sz="2000" b="1">
                  <a:solidFill>
                    <a:srgbClr val="800000"/>
                  </a:solidFill>
                  <a:latin typeface="Arial" pitchFamily="34" charset="0"/>
                </a:rPr>
                <a:t>đ</a:t>
              </a:r>
              <a:r>
                <a:rPr lang="en-US" sz="2000" b="1">
                  <a:solidFill>
                    <a:srgbClr val="800000"/>
                  </a:solidFill>
                  <a:latin typeface="Arial" pitchFamily="34" charset="0"/>
                </a:rPr>
                <a:t>ánh chiếm hầm chỉ huy của t</a:t>
              </a:r>
              <a:r>
                <a:rPr lang="vi-VN" sz="2000" b="1">
                  <a:solidFill>
                    <a:srgbClr val="800000"/>
                  </a:solidFill>
                  <a:latin typeface="Arial" pitchFamily="34" charset="0"/>
                </a:rPr>
                <a:t>ư</a:t>
              </a:r>
              <a:r>
                <a:rPr lang="en-US" sz="2000" b="1">
                  <a:solidFill>
                    <a:srgbClr val="800000"/>
                  </a:solidFill>
                  <a:latin typeface="Arial" pitchFamily="34" charset="0"/>
                </a:rPr>
                <a:t>ớng ĐờCatxt</a:t>
              </a:r>
              <a:r>
                <a:rPr lang="vi-VN" sz="2000" b="1">
                  <a:solidFill>
                    <a:srgbClr val="800000"/>
                  </a:solidFill>
                  <a:latin typeface="Arial" pitchFamily="34" charset="0"/>
                </a:rPr>
                <a:t>ơ</a:t>
              </a:r>
              <a:r>
                <a:rPr lang="en-US" sz="2000" b="1">
                  <a:solidFill>
                    <a:srgbClr val="800000"/>
                  </a:solidFill>
                  <a:latin typeface="Arial" pitchFamily="34" charset="0"/>
                </a:rPr>
                <a:t>ri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6390" name="Picture 7" descr="Dauha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1" name="Text Box 8"/>
            <p:cNvSpPr txBox="1">
              <a:spLocks noChangeArrowheads="1"/>
            </p:cNvSpPr>
            <p:nvPr/>
          </p:nvSpPr>
          <p:spPr bwMode="auto">
            <a:xfrm>
              <a:off x="0" y="3984"/>
              <a:ext cx="5760" cy="327"/>
            </a:xfrm>
            <a:prstGeom prst="rect">
              <a:avLst/>
            </a:prstGeom>
            <a:solidFill>
              <a:srgbClr val="FFFFD5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800" b="1">
                  <a:latin typeface="Arial" pitchFamily="34" charset="0"/>
                </a:rPr>
                <a:t>T</a:t>
              </a:r>
              <a:r>
                <a:rPr lang="vi-VN" sz="2800" b="1">
                  <a:latin typeface="Arial" pitchFamily="34" charset="0"/>
                </a:rPr>
                <a:t>ư</a:t>
              </a:r>
              <a:r>
                <a:rPr lang="en-US" sz="2800" b="1">
                  <a:latin typeface="Arial" pitchFamily="34" charset="0"/>
                </a:rPr>
                <a:t>ớng Đờ Catxt</a:t>
              </a:r>
              <a:r>
                <a:rPr lang="vi-VN" sz="2800" b="1">
                  <a:latin typeface="Arial" pitchFamily="34" charset="0"/>
                </a:rPr>
                <a:t>ơ</a:t>
              </a:r>
              <a:r>
                <a:rPr lang="en-US" sz="2800" b="1">
                  <a:latin typeface="Arial" pitchFamily="34" charset="0"/>
                </a:rPr>
                <a:t>ri và bộ chỉ huy ra hàng</a:t>
              </a:r>
            </a:p>
          </p:txBody>
        </p:sp>
      </p:grp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0" y="-577850"/>
            <a:ext cx="9448800" cy="7510463"/>
          </a:xfrm>
          <a:prstGeom prst="rect">
            <a:avLst/>
          </a:prstGeom>
          <a:solidFill>
            <a:srgbClr val="FF0066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en-US" sz="6000" b="1">
              <a:solidFill>
                <a:srgbClr val="FC00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6000" b="1">
                <a:solidFill>
                  <a:srgbClr val="FC0000"/>
                </a:solidFill>
                <a:latin typeface="Arial" pitchFamily="34" charset="0"/>
              </a:rPr>
              <a:t>17h 30</a:t>
            </a:r>
            <a:r>
              <a:rPr lang="en-US" sz="2800" b="1">
                <a:solidFill>
                  <a:srgbClr val="FC0000"/>
                </a:solidFill>
                <a:latin typeface="Arial" pitchFamily="34" charset="0"/>
              </a:rPr>
              <a:t>                                                                       </a:t>
            </a:r>
            <a:r>
              <a:rPr lang="en-US" sz="8000" b="1">
                <a:solidFill>
                  <a:srgbClr val="FC0000"/>
                </a:solidFill>
                <a:latin typeface="Arial" pitchFamily="34" charset="0"/>
              </a:rPr>
              <a:t>07 - 5 - 1954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5400" b="1">
                <a:solidFill>
                  <a:srgbClr val="FC0000"/>
                </a:solidFill>
                <a:latin typeface="Arial" pitchFamily="34" charset="0"/>
              </a:rPr>
              <a:t>Chiến dịch Điện Biên Phủ hoàn toàn thắng lợi</a:t>
            </a:r>
          </a:p>
          <a:p>
            <a:pPr algn="ctr" eaLnBrk="1" hangingPunct="1">
              <a:spcBef>
                <a:spcPct val="50000"/>
              </a:spcBef>
            </a:pPr>
            <a:endParaRPr lang="en-US" sz="5400" b="1">
              <a:solidFill>
                <a:srgbClr val="FFFF00"/>
              </a:solidFill>
              <a:latin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800" b="1">
              <a:solidFill>
                <a:srgbClr val="191DBD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381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2133600"/>
            <a:ext cx="8763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pitchFamily="34" charset="0"/>
              </a:rPr>
              <a:t> Hải D</a:t>
            </a:r>
            <a:r>
              <a:rPr lang="vi-VN" sz="2400">
                <a:latin typeface="Arial" pitchFamily="34" charset="0"/>
              </a:rPr>
              <a:t>ươ</a:t>
            </a:r>
            <a:r>
              <a:rPr lang="en-US" sz="2400">
                <a:latin typeface="Arial" pitchFamily="34" charset="0"/>
              </a:rPr>
              <a:t>ng:</a:t>
            </a:r>
          </a:p>
          <a:p>
            <a:pPr>
              <a:spcBef>
                <a:spcPct val="50000"/>
              </a:spcBef>
            </a:pPr>
            <a:r>
              <a:rPr lang="en-US" sz="2400">
                <a:latin typeface="Arial" pitchFamily="34" charset="0"/>
              </a:rPr>
              <a:t>*  Tổng kết khái quát trong chín n</a:t>
            </a:r>
            <a:r>
              <a:rPr lang="vi-VN" sz="2400">
                <a:latin typeface="Arial" pitchFamily="34" charset="0"/>
              </a:rPr>
              <a:t>ă</a:t>
            </a:r>
            <a:r>
              <a:rPr lang="en-US" sz="2400">
                <a:latin typeface="Arial" pitchFamily="34" charset="0"/>
              </a:rPr>
              <a:t>m kháng chiến chống Pháp, quân và dân Hải D</a:t>
            </a:r>
            <a:r>
              <a:rPr lang="vi-VN" sz="2400">
                <a:latin typeface="Arial" pitchFamily="34" charset="0"/>
              </a:rPr>
              <a:t>ươ</a:t>
            </a:r>
            <a:r>
              <a:rPr lang="en-US" sz="2400">
                <a:latin typeface="Arial" pitchFamily="34" charset="0"/>
              </a:rPr>
              <a:t>ng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ã: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400">
                <a:latin typeface="Arial" pitchFamily="34" charset="0"/>
              </a:rPr>
              <a:t>Tiêu diệt bao vây, bức rút trên 500 (l</a:t>
            </a:r>
            <a:r>
              <a:rPr lang="vi-VN" sz="2400">
                <a:latin typeface="Arial" pitchFamily="34" charset="0"/>
              </a:rPr>
              <a:t>ư</a:t>
            </a:r>
            <a:r>
              <a:rPr lang="en-US" sz="2400">
                <a:latin typeface="Arial" pitchFamily="34" charset="0"/>
              </a:rPr>
              <a:t>ợt)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ồn bốt, tháp canh.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400">
                <a:latin typeface="Arial" pitchFamily="34" charset="0"/>
              </a:rPr>
              <a:t> Loại khỏi vòng chiến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ấu 38 733 tên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ịch.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2400">
                <a:latin typeface="Arial" pitchFamily="34" charset="0"/>
              </a:rPr>
              <a:t> Thu và phá huỷ hàng nghìn tấn vũ khí, hàng tr</a:t>
            </a:r>
            <a:r>
              <a:rPr lang="vi-VN" sz="2400">
                <a:latin typeface="Arial" pitchFamily="34" charset="0"/>
              </a:rPr>
              <a:t>ă</a:t>
            </a:r>
            <a:r>
              <a:rPr lang="en-US" sz="2400">
                <a:latin typeface="Arial" pitchFamily="34" charset="0"/>
              </a:rPr>
              <a:t>m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ầu tàu, hàng nghìn toa xe lửa và xe c</a:t>
            </a:r>
            <a:r>
              <a:rPr lang="vi-VN" sz="2400">
                <a:latin typeface="Arial" pitchFamily="34" charset="0"/>
              </a:rPr>
              <a:t>ơ</a:t>
            </a:r>
            <a:r>
              <a:rPr lang="en-US" sz="2400">
                <a:latin typeface="Arial" pitchFamily="34" charset="0"/>
              </a:rPr>
              <a:t> giới của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ịch.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28600" y="5638800"/>
            <a:ext cx="876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latin typeface="Arial" pitchFamily="34" charset="0"/>
              </a:rPr>
              <a:t>- Tiêu biểu cho tinh thần chiến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ấu gan dạ, m</a:t>
            </a:r>
            <a:r>
              <a:rPr lang="vi-VN" sz="2400">
                <a:latin typeface="Arial" pitchFamily="34" charset="0"/>
              </a:rPr>
              <a:t>ư</a:t>
            </a:r>
            <a:r>
              <a:rPr lang="en-US" sz="2400">
                <a:latin typeface="Arial" pitchFamily="34" charset="0"/>
              </a:rPr>
              <a:t>u trí, bất khuất ấy là Lê V</a:t>
            </a:r>
            <a:r>
              <a:rPr lang="vi-VN" sz="2400">
                <a:latin typeface="Arial" pitchFamily="34" charset="0"/>
              </a:rPr>
              <a:t>ă</a:t>
            </a:r>
            <a:r>
              <a:rPr lang="en-US" sz="2400">
                <a:latin typeface="Arial" pitchFamily="34" charset="0"/>
              </a:rPr>
              <a:t>n Nổ, Mạc Thị B</a:t>
            </a:r>
            <a:r>
              <a:rPr lang="vi-VN" sz="2400">
                <a:latin typeface="Arial" pitchFamily="34" charset="0"/>
              </a:rPr>
              <a:t>ư</a:t>
            </a:r>
            <a:r>
              <a:rPr lang="en-US" sz="2400">
                <a:latin typeface="Arial" pitchFamily="34" charset="0"/>
              </a:rPr>
              <a:t>ởi, Đỗ Nh</a:t>
            </a:r>
            <a:r>
              <a:rPr lang="vi-VN" sz="2400">
                <a:latin typeface="Arial" pitchFamily="34" charset="0"/>
              </a:rPr>
              <a:t>ư</a:t>
            </a:r>
            <a:r>
              <a:rPr lang="en-US" sz="2400">
                <a:latin typeface="Arial" pitchFamily="34" charset="0"/>
              </a:rPr>
              <a:t> Thìn,…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/>
      <p:bldP spid="174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819400" y="2438400"/>
            <a:ext cx="281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Arial" pitchFamily="34" charset="0"/>
              </a:rPr>
              <a:t>Giải </a:t>
            </a:r>
            <a:r>
              <a:rPr lang="vi-VN" sz="2800" b="1" u="sng">
                <a:solidFill>
                  <a:srgbClr val="FF0000"/>
                </a:solidFill>
                <a:latin typeface="Arial" pitchFamily="34" charset="0"/>
              </a:rPr>
              <a:t>đ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</a:rPr>
              <a:t>ố lịch sử.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2819400" y="0"/>
            <a:ext cx="281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Arial" pitchFamily="34" charset="0"/>
              </a:rPr>
              <a:t>Giải </a:t>
            </a:r>
            <a:r>
              <a:rPr lang="vi-VN" sz="2800" b="1" u="sng">
                <a:solidFill>
                  <a:srgbClr val="FF0000"/>
                </a:solidFill>
                <a:latin typeface="Arial" pitchFamily="34" charset="0"/>
              </a:rPr>
              <a:t>đ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</a:rPr>
              <a:t>ố lịch sử.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4191000"/>
            <a:ext cx="899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FF00"/>
                </a:solidFill>
                <a:latin typeface="Arial" pitchFamily="34" charset="0"/>
              </a:rPr>
              <a:t>Câu 3: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 N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i mà giặc Pháp gọi là “Pháo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ài không thể công phá”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đư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ợc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ó là n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ơ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i nào? </a:t>
            </a:r>
            <a:endParaRPr lang="en-US" sz="2800" b="1" u="sng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0" y="5484813"/>
            <a:ext cx="899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latin typeface="Arial" pitchFamily="34" charset="0"/>
              </a:rPr>
              <a:t>Đáp án:</a:t>
            </a:r>
            <a:r>
              <a:rPr lang="en-US" sz="2800">
                <a:latin typeface="Arial" pitchFamily="34" charset="0"/>
              </a:rPr>
              <a:t> N</a:t>
            </a:r>
            <a:r>
              <a:rPr lang="vi-VN" sz="2800">
                <a:latin typeface="Arial" pitchFamily="34" charset="0"/>
              </a:rPr>
              <a:t>ơ</a:t>
            </a:r>
            <a:r>
              <a:rPr lang="en-US" sz="2800">
                <a:latin typeface="Arial" pitchFamily="34" charset="0"/>
              </a:rPr>
              <a:t>i mà giặc Pháp gọi là “Pháo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ài không thể công phá” </a:t>
            </a:r>
            <a:r>
              <a:rPr lang="vi-VN" sz="2800">
                <a:latin typeface="Arial" pitchFamily="34" charset="0"/>
              </a:rPr>
              <a:t>đư</a:t>
            </a:r>
            <a:r>
              <a:rPr lang="en-US" sz="2800">
                <a:latin typeface="Arial" pitchFamily="34" charset="0"/>
              </a:rPr>
              <a:t>ợc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ó là Điện Biên Phủ. </a:t>
            </a:r>
            <a:endParaRPr lang="en-US">
              <a:latin typeface="Arial" pitchFamily="34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609600"/>
            <a:ext cx="899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FF00"/>
                </a:solidFill>
                <a:latin typeface="Arial" pitchFamily="34" charset="0"/>
              </a:rPr>
              <a:t>Câu 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1: Chiến dịch Việt Bắc thu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ông n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m 1947 do ai chủ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ộng mở? 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2400" y="2438400"/>
            <a:ext cx="899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FF00"/>
                </a:solidFill>
                <a:latin typeface="Arial" pitchFamily="34" charset="0"/>
              </a:rPr>
              <a:t>Câu 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2: Chiến dịch Biên giới thu-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ông n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m 1950 do ai chủ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ộng mở? 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52400" y="1524000"/>
            <a:ext cx="899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latin typeface="Arial" pitchFamily="34" charset="0"/>
              </a:rPr>
              <a:t>Đáp án</a:t>
            </a:r>
            <a:r>
              <a:rPr lang="en-US" sz="2800">
                <a:latin typeface="Arial" pitchFamily="34" charset="0"/>
              </a:rPr>
              <a:t>: Chiến dịch Việt Bắc thu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ông n</a:t>
            </a:r>
            <a:r>
              <a:rPr lang="vi-VN" sz="2800">
                <a:latin typeface="Arial" pitchFamily="34" charset="0"/>
              </a:rPr>
              <a:t>ă</a:t>
            </a:r>
            <a:r>
              <a:rPr lang="en-US" sz="2800">
                <a:latin typeface="Arial" pitchFamily="34" charset="0"/>
              </a:rPr>
              <a:t>m 1947 do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ịch chủ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ộng mở. 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0" y="3200400"/>
            <a:ext cx="8991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latin typeface="Arial" pitchFamily="34" charset="0"/>
              </a:rPr>
              <a:t>Đáp án</a:t>
            </a:r>
            <a:r>
              <a:rPr lang="en-US" sz="2800">
                <a:latin typeface="Arial" pitchFamily="34" charset="0"/>
              </a:rPr>
              <a:t>: Chiến dịch Biên giới thu-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ông n</a:t>
            </a:r>
            <a:r>
              <a:rPr lang="vi-VN" sz="2800">
                <a:latin typeface="Arial" pitchFamily="34" charset="0"/>
              </a:rPr>
              <a:t>ă</a:t>
            </a:r>
            <a:r>
              <a:rPr lang="en-US" sz="2800">
                <a:latin typeface="Arial" pitchFamily="34" charset="0"/>
              </a:rPr>
              <a:t>m 1950 do ta chủ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ộng mở.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  <p:bldP spid="19461" grpId="0"/>
      <p:bldP spid="19462" grpId="0"/>
      <p:bldP spid="19463" grpId="0"/>
      <p:bldP spid="1946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819400" y="0"/>
            <a:ext cx="281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00"/>
                </a:solidFill>
                <a:latin typeface="Arial" pitchFamily="34" charset="0"/>
              </a:rPr>
              <a:t>Giải </a:t>
            </a:r>
            <a:r>
              <a:rPr lang="vi-VN" sz="2800" b="1" u="sng">
                <a:solidFill>
                  <a:srgbClr val="FF0000"/>
                </a:solidFill>
                <a:latin typeface="Arial" pitchFamily="34" charset="0"/>
              </a:rPr>
              <a:t>đ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</a:rPr>
              <a:t>ố lịch sử.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4191000"/>
            <a:ext cx="899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FF00"/>
                </a:solidFill>
                <a:latin typeface="Arial" pitchFamily="34" charset="0"/>
              </a:rPr>
              <a:t>Câu 6: 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Ai là ng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ư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ời 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ã chống gậy lên non quan sát và chỉ 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ạo chién dịch Biên giới?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510540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latin typeface="Arial" pitchFamily="34" charset="0"/>
              </a:rPr>
              <a:t>Đáp án:</a:t>
            </a:r>
            <a:r>
              <a:rPr lang="en-US" sz="2400">
                <a:latin typeface="Arial" pitchFamily="34" charset="0"/>
              </a:rPr>
              <a:t> Bác Hồ. 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0" y="609600"/>
            <a:ext cx="899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FF00"/>
                </a:solidFill>
                <a:latin typeface="Arial" pitchFamily="34" charset="0"/>
              </a:rPr>
              <a:t>Câu 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4: Anh La V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n Cầu 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ã có hành 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ộng dũng cảm nh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ư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 thế nào? Trong trận 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ánh ở 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âu? 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52400" y="2438400"/>
            <a:ext cx="899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solidFill>
                  <a:srgbClr val="FFFF00"/>
                </a:solidFill>
                <a:latin typeface="Arial" pitchFamily="34" charset="0"/>
              </a:rPr>
              <a:t>Câu 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5: Ai là ng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ư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ời 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ã lấy thân mình lấp lỗ châu mai? Trong chiến dịch nào?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152400" y="1524000"/>
            <a:ext cx="899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latin typeface="Arial" pitchFamily="34" charset="0"/>
              </a:rPr>
              <a:t>Đáp án</a:t>
            </a:r>
            <a:r>
              <a:rPr lang="en-US" sz="2400">
                <a:latin typeface="Arial" pitchFamily="34" charset="0"/>
              </a:rPr>
              <a:t>: Anh La V</a:t>
            </a:r>
            <a:r>
              <a:rPr lang="vi-VN" sz="2400">
                <a:latin typeface="Arial" pitchFamily="34" charset="0"/>
              </a:rPr>
              <a:t>ă</a:t>
            </a:r>
            <a:r>
              <a:rPr lang="en-US" sz="2400">
                <a:latin typeface="Arial" pitchFamily="34" charset="0"/>
              </a:rPr>
              <a:t>n Cầu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ã nghiến r</a:t>
            </a:r>
            <a:r>
              <a:rPr lang="vi-VN" sz="2400">
                <a:latin typeface="Arial" pitchFamily="34" charset="0"/>
              </a:rPr>
              <a:t>ă</a:t>
            </a:r>
            <a:r>
              <a:rPr lang="en-US" sz="2400">
                <a:latin typeface="Arial" pitchFamily="34" charset="0"/>
              </a:rPr>
              <a:t>ng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ể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ồng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ội chặt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ứt cánh tay phải, trong trận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ánh ở cứ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iểm Đông Khê. 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0" y="3276600"/>
            <a:ext cx="8991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>
                <a:latin typeface="Arial" pitchFamily="34" charset="0"/>
              </a:rPr>
              <a:t>Đáp án</a:t>
            </a:r>
            <a:r>
              <a:rPr lang="en-US" sz="2400">
                <a:latin typeface="Arial" pitchFamily="34" charset="0"/>
              </a:rPr>
              <a:t>: Anh Phan Đình Giót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ã lấy thân mình lấp lỗ châu mai trong chiến dịch Điện Biên Phủ.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4" grpId="0"/>
      <p:bldP spid="20485" grpId="0"/>
      <p:bldP spid="20486" grpId="0"/>
      <p:bldP spid="20487" grpId="0"/>
      <p:bldP spid="204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304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graphicFrame>
        <p:nvGraphicFramePr>
          <p:cNvPr id="21509" name="Group 5"/>
          <p:cNvGraphicFramePr>
            <a:graphicFrameLocks noGrp="1"/>
          </p:cNvGraphicFramePr>
          <p:nvPr/>
        </p:nvGraphicFramePr>
        <p:xfrm>
          <a:off x="304800" y="2286000"/>
          <a:ext cx="8839200" cy="4064000"/>
        </p:xfrm>
        <a:graphic>
          <a:graphicData uri="http://schemas.openxmlformats.org/drawingml/2006/table">
            <a:tbl>
              <a:tblPr/>
              <a:tblGrid>
                <a:gridCol w="2743200"/>
                <a:gridCol w="60960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Thêi gian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Sù kiÖn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1946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Toµn quèc kh¸ng chiÕn.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Thu ®«ng 1947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ChiÕn dÞch ViÖt B¾c thu ®«ng 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Thu ®«ng 1950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ChiÕn th¾ng Biªn giíi.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1951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§¹i héi ®¹i biÓu toµn quèc lÇn thø II cña §¶ng.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1952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§¹i héi Anh hïng vµ ChiÕn sÜ thi ®ua lÇn thø nhÊt.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ChiÕn th¾ng §iÖn Biªn Phñ.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066800" y="1295400"/>
            <a:ext cx="4419600" cy="519113"/>
          </a:xfrm>
          <a:prstGeom prst="rect">
            <a:avLst/>
          </a:prstGeom>
          <a:gradFill rotWithShape="1">
            <a:gsLst>
              <a:gs pos="0">
                <a:srgbClr val="2F7676"/>
              </a:gs>
              <a:gs pos="50000">
                <a:srgbClr val="66FFFF"/>
              </a:gs>
              <a:gs pos="100000">
                <a:srgbClr val="2F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>
                <a:latin typeface="Arial" pitchFamily="34" charset="0"/>
              </a:rPr>
              <a:t>Kiểm tra bài cũ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371600" y="1981200"/>
            <a:ext cx="7239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pitchFamily="34" charset="0"/>
              </a:rPr>
              <a:t>? Chiến dịch Điện Biên Phủ kết thúc vào ngày, tháng, n</a:t>
            </a:r>
            <a:r>
              <a:rPr lang="vi-VN" sz="2800">
                <a:latin typeface="Arial" pitchFamily="34" charset="0"/>
              </a:rPr>
              <a:t>ă</a:t>
            </a:r>
            <a:r>
              <a:rPr lang="en-US" sz="2800">
                <a:latin typeface="Arial" pitchFamily="34" charset="0"/>
              </a:rPr>
              <a:t>m nào?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62000" y="3581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 Chiến dịch Điện Biên Phủ kết thúc vào</a:t>
            </a:r>
          </a:p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 ngày 7-5-1954.</a:t>
            </a:r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304800" y="2133600"/>
            <a:ext cx="647700" cy="647700"/>
          </a:xfrm>
          <a:prstGeom prst="ellipse">
            <a:avLst/>
          </a:prstGeom>
          <a:gradFill rotWithShape="1">
            <a:gsLst>
              <a:gs pos="0">
                <a:srgbClr val="99CCFF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3200" b="1">
                <a:solidFill>
                  <a:srgbClr val="0000FF"/>
                </a:solidFill>
                <a:latin typeface="Arial" pitchFamily="34" charset="0"/>
              </a:rPr>
              <a:t>?1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371600" y="3048000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pitchFamily="34" charset="0"/>
              </a:rPr>
              <a:t>? Nêu ý nghĩa của chiến thắng Điện Biên Phủ?</a:t>
            </a:r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81000" y="4648200"/>
            <a:ext cx="8915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- Sau 56 ngày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êm chiến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ấu kiên c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ư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ờng gian khổ, bộ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ội ta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ánh sập “pháo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ài khổng lồ” của thực dân Pháp ở Điện Biên Phủ, ghi trang vàng chói lọi vào lịch sử chống giặc ngoại xâm của dân tộc ta.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0" grpId="0" build="allAtOnce" animBg="1"/>
      <p:bldP spid="4101" grpId="0"/>
      <p:bldP spid="4102" grpId="0"/>
      <p:bldP spid="4103" grpId="0" animBg="1"/>
      <p:bldP spid="4104" grpId="0"/>
      <p:bldP spid="410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838200" y="2971800"/>
            <a:ext cx="75438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latin typeface="Arial" pitchFamily="34" charset="0"/>
              </a:rPr>
              <a:t>1. Nắm </a:t>
            </a:r>
            <a:r>
              <a:rPr lang="vi-VN" sz="2800" b="1">
                <a:latin typeface="Arial" pitchFamily="34" charset="0"/>
              </a:rPr>
              <a:t>đư</a:t>
            </a:r>
            <a:r>
              <a:rPr lang="en-US" sz="2800" b="1">
                <a:latin typeface="Arial" pitchFamily="34" charset="0"/>
              </a:rPr>
              <a:t>ợc các những sự kiện, nhân vật lịch sử tiêu biểu từ n</a:t>
            </a:r>
            <a:r>
              <a:rPr lang="vi-VN" sz="2800" b="1">
                <a:latin typeface="Arial" pitchFamily="34" charset="0"/>
              </a:rPr>
              <a:t>ă</a:t>
            </a:r>
            <a:r>
              <a:rPr lang="en-US" sz="2800" b="1">
                <a:latin typeface="Arial" pitchFamily="34" charset="0"/>
              </a:rPr>
              <a:t>m 1945-1954.</a:t>
            </a:r>
          </a:p>
          <a:p>
            <a:pPr>
              <a:spcBef>
                <a:spcPct val="50000"/>
              </a:spcBef>
            </a:pPr>
            <a:r>
              <a:rPr lang="en-US" sz="2800" b="1">
                <a:latin typeface="Arial" pitchFamily="34" charset="0"/>
              </a:rPr>
              <a:t>2. Lập </a:t>
            </a:r>
            <a:r>
              <a:rPr lang="vi-VN" sz="2800" b="1">
                <a:latin typeface="Arial" pitchFamily="34" charset="0"/>
              </a:rPr>
              <a:t>đư</a:t>
            </a:r>
            <a:r>
              <a:rPr lang="en-US" sz="2800" b="1">
                <a:latin typeface="Arial" pitchFamily="34" charset="0"/>
              </a:rPr>
              <a:t>ợc bảng thống kê một số sự kiện theo thời gian (gắn với các bài </a:t>
            </a:r>
            <a:r>
              <a:rPr lang="vi-VN" sz="2800" b="1">
                <a:latin typeface="Arial" pitchFamily="34" charset="0"/>
              </a:rPr>
              <a:t>đ</a:t>
            </a:r>
            <a:r>
              <a:rPr lang="en-US" sz="2800" b="1">
                <a:latin typeface="Arial" pitchFamily="34" charset="0"/>
              </a:rPr>
              <a:t>ã học)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981200" y="2438400"/>
            <a:ext cx="4419600" cy="519113"/>
          </a:xfrm>
          <a:prstGeom prst="rect">
            <a:avLst/>
          </a:prstGeom>
          <a:gradFill rotWithShape="1">
            <a:gsLst>
              <a:gs pos="0">
                <a:srgbClr val="2F7676"/>
              </a:gs>
              <a:gs pos="50000">
                <a:srgbClr val="66FFFF"/>
              </a:gs>
              <a:gs pos="100000">
                <a:srgbClr val="2F76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FF33CC"/>
                </a:solidFill>
                <a:latin typeface="Arial" pitchFamily="34" charset="0"/>
              </a:rPr>
              <a:t>Nhiệm vụ của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5" grpId="0"/>
      <p:bldP spid="5126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pic>
        <p:nvPicPr>
          <p:cNvPr id="6149" name="Picture 5" descr="Lop binh dan hoc vu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590800"/>
            <a:ext cx="6324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4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04800" y="2362200"/>
            <a:ext cx="8534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Arial" pitchFamily="34" charset="0"/>
              </a:rPr>
              <a:t> </a:t>
            </a:r>
            <a:r>
              <a:rPr lang="en-US" sz="2400" i="1">
                <a:latin typeface="Arial" pitchFamily="34" charset="0"/>
              </a:rPr>
              <a:t>Các em hãy </a:t>
            </a:r>
            <a:r>
              <a:rPr lang="vi-VN" sz="2400" i="1">
                <a:latin typeface="Arial" pitchFamily="34" charset="0"/>
              </a:rPr>
              <a:t>đ</a:t>
            </a:r>
            <a:r>
              <a:rPr lang="en-US" sz="2400" i="1">
                <a:latin typeface="Arial" pitchFamily="34" charset="0"/>
              </a:rPr>
              <a:t>ọc thầm và thảo luận theo nhóm bàn:</a:t>
            </a:r>
          </a:p>
          <a:p>
            <a:r>
              <a:rPr lang="en-US" sz="2400" u="sng">
                <a:latin typeface="Arial" pitchFamily="34" charset="0"/>
              </a:rPr>
              <a:t>Câu 1</a:t>
            </a:r>
            <a:r>
              <a:rPr lang="en-US" sz="2400">
                <a:latin typeface="Arial" pitchFamily="34" charset="0"/>
              </a:rPr>
              <a:t>. Tình thế hiểm nghèo của n</a:t>
            </a:r>
            <a:r>
              <a:rPr lang="vi-VN" sz="2400">
                <a:latin typeface="Arial" pitchFamily="34" charset="0"/>
              </a:rPr>
              <a:t>ư</a:t>
            </a:r>
            <a:r>
              <a:rPr lang="en-US" sz="2400">
                <a:latin typeface="Arial" pitchFamily="34" charset="0"/>
              </a:rPr>
              <a:t>ớc ta sau Cách mạng tháng Tám th</a:t>
            </a:r>
            <a:r>
              <a:rPr lang="vi-VN" sz="2400">
                <a:latin typeface="Arial" pitchFamily="34" charset="0"/>
              </a:rPr>
              <a:t>ư</a:t>
            </a:r>
            <a:r>
              <a:rPr lang="en-US" sz="2400">
                <a:latin typeface="Arial" pitchFamily="34" charset="0"/>
              </a:rPr>
              <a:t>ờng </a:t>
            </a:r>
            <a:r>
              <a:rPr lang="vi-VN" sz="2400">
                <a:latin typeface="Arial" pitchFamily="34" charset="0"/>
              </a:rPr>
              <a:t>đư</a:t>
            </a:r>
            <a:r>
              <a:rPr lang="en-US" sz="2400">
                <a:latin typeface="Arial" pitchFamily="34" charset="0"/>
              </a:rPr>
              <a:t>ợc diễn tả bằng cụm từ nào? Em hãy kể tên ba loại “giặc” mà Cách mạng n</a:t>
            </a:r>
            <a:r>
              <a:rPr lang="vi-VN" sz="2400">
                <a:latin typeface="Arial" pitchFamily="34" charset="0"/>
              </a:rPr>
              <a:t>ư</a:t>
            </a:r>
            <a:r>
              <a:rPr lang="en-US" sz="2400">
                <a:latin typeface="Arial" pitchFamily="34" charset="0"/>
              </a:rPr>
              <a:t>ớc ta phải </a:t>
            </a:r>
            <a:r>
              <a:rPr lang="vi-VN" sz="2400">
                <a:latin typeface="Arial" pitchFamily="34" charset="0"/>
              </a:rPr>
              <a:t>đươ</a:t>
            </a:r>
            <a:r>
              <a:rPr lang="en-US" sz="2400">
                <a:latin typeface="Arial" pitchFamily="34" charset="0"/>
              </a:rPr>
              <a:t>ng </a:t>
            </a:r>
            <a:r>
              <a:rPr lang="vi-VN" sz="2400">
                <a:latin typeface="Arial" pitchFamily="34" charset="0"/>
              </a:rPr>
              <a:t>đ</a:t>
            </a:r>
            <a:r>
              <a:rPr lang="en-US" sz="2400">
                <a:latin typeface="Arial" pitchFamily="34" charset="0"/>
              </a:rPr>
              <a:t>ầu từ cuối n</a:t>
            </a:r>
            <a:r>
              <a:rPr lang="vi-VN" sz="2400">
                <a:latin typeface="Arial" pitchFamily="34" charset="0"/>
              </a:rPr>
              <a:t>ă</a:t>
            </a:r>
            <a:r>
              <a:rPr lang="en-US" sz="2400">
                <a:latin typeface="Arial" pitchFamily="34" charset="0"/>
              </a:rPr>
              <a:t>m 1945. </a:t>
            </a:r>
            <a:endParaRPr lang="en-US" sz="2400" b="1">
              <a:latin typeface="Arial" pitchFamily="34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04800" y="4495800"/>
            <a:ext cx="838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-  Tình thế hiểm nghèo của n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ư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ớc ta sau Cách mạng tháng Tám th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ư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ờng 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đư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ợc diễn tả bằng cụm từ  “Ngàn cân treo sợi tóc”.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- 3 loại giặc là: giặc </a:t>
            </a:r>
            <a:r>
              <a:rPr lang="vi-VN" sz="24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400">
                <a:solidFill>
                  <a:srgbClr val="FFFF00"/>
                </a:solidFill>
                <a:latin typeface="Arial" pitchFamily="34" charset="0"/>
              </a:rPr>
              <a:t>ói, giặc dốt, giặc ngoại xâm.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  <p:bldP spid="71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" y="2590800"/>
            <a:ext cx="83820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latin typeface="Arial" pitchFamily="34" charset="0"/>
              </a:rPr>
              <a:t> Câu 2</a:t>
            </a:r>
            <a:r>
              <a:rPr lang="en-US" sz="2800">
                <a:latin typeface="Arial" pitchFamily="34" charset="0"/>
              </a:rPr>
              <a:t>:     </a:t>
            </a:r>
            <a:r>
              <a:rPr lang="en-US" sz="2800" i="1">
                <a:latin typeface="Arial" pitchFamily="34" charset="0"/>
              </a:rPr>
              <a:t>“Chín n</a:t>
            </a:r>
            <a:r>
              <a:rPr lang="vi-VN" sz="2800" i="1">
                <a:latin typeface="Arial" pitchFamily="34" charset="0"/>
              </a:rPr>
              <a:t>ă</a:t>
            </a:r>
            <a:r>
              <a:rPr lang="en-US" sz="2800" i="1">
                <a:latin typeface="Arial" pitchFamily="34" charset="0"/>
              </a:rPr>
              <a:t>m làm một Điện Biên</a:t>
            </a:r>
          </a:p>
          <a:p>
            <a:pPr>
              <a:spcBef>
                <a:spcPct val="50000"/>
              </a:spcBef>
            </a:pPr>
            <a:r>
              <a:rPr lang="en-US" sz="2800" i="1">
                <a:latin typeface="Arial" pitchFamily="34" charset="0"/>
              </a:rPr>
              <a:t>          Nên vành hoa </a:t>
            </a:r>
            <a:r>
              <a:rPr lang="vi-VN" sz="2800" i="1">
                <a:latin typeface="Arial" pitchFamily="34" charset="0"/>
              </a:rPr>
              <a:t>đ</a:t>
            </a:r>
            <a:r>
              <a:rPr lang="en-US" sz="2800" i="1">
                <a:latin typeface="Arial" pitchFamily="34" charset="0"/>
              </a:rPr>
              <a:t>ỏ, nên thiên sử vàng!”</a:t>
            </a:r>
          </a:p>
          <a:p>
            <a:pPr>
              <a:spcBef>
                <a:spcPct val="50000"/>
              </a:spcBef>
            </a:pPr>
            <a:r>
              <a:rPr lang="en-US" sz="2800">
                <a:latin typeface="Arial" pitchFamily="34" charset="0"/>
              </a:rPr>
              <a:t>Em hãy cho biết: Chín n</a:t>
            </a:r>
            <a:r>
              <a:rPr lang="vi-VN" sz="2800">
                <a:latin typeface="Arial" pitchFamily="34" charset="0"/>
              </a:rPr>
              <a:t>ă</a:t>
            </a:r>
            <a:r>
              <a:rPr lang="en-US" sz="2800">
                <a:latin typeface="Arial" pitchFamily="34" charset="0"/>
              </a:rPr>
              <a:t>m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ó </a:t>
            </a:r>
            <a:r>
              <a:rPr lang="vi-VN" sz="2800">
                <a:latin typeface="Arial" pitchFamily="34" charset="0"/>
              </a:rPr>
              <a:t>đư</a:t>
            </a:r>
            <a:r>
              <a:rPr lang="en-US" sz="2800">
                <a:latin typeface="Arial" pitchFamily="34" charset="0"/>
              </a:rPr>
              <a:t>ợc bắt </a:t>
            </a:r>
            <a:r>
              <a:rPr lang="vi-VN" sz="2800">
                <a:latin typeface="Arial" pitchFamily="34" charset="0"/>
              </a:rPr>
              <a:t>đ</a:t>
            </a:r>
            <a:r>
              <a:rPr lang="en-US" sz="2800">
                <a:latin typeface="Arial" pitchFamily="34" charset="0"/>
              </a:rPr>
              <a:t>ầu và kết thúc vào thời gian nào?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28600" y="4876800"/>
            <a:ext cx="8534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- Chín n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m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ó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đư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ợc bắt 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ầu từ n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m 1945 và kết thúc vào n</a:t>
            </a:r>
            <a:r>
              <a:rPr lang="vi-VN" sz="2800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>
                <a:solidFill>
                  <a:srgbClr val="FFFF00"/>
                </a:solidFill>
                <a:latin typeface="Arial" pitchFamily="34" charset="0"/>
              </a:rPr>
              <a:t>m 1954.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1981200" y="2514600"/>
            <a:ext cx="5181600" cy="2667000"/>
          </a:xfrm>
          <a:prstGeom prst="cloudCallout">
            <a:avLst>
              <a:gd name="adj1" fmla="val -10139"/>
              <a:gd name="adj2" fmla="val 8714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US" sz="2800" i="1">
                <a:latin typeface="Arial" pitchFamily="34" charset="0"/>
              </a:rPr>
              <a:t>Các em hãy </a:t>
            </a:r>
            <a:r>
              <a:rPr lang="vi-VN" sz="2800" i="1">
                <a:latin typeface="Arial" pitchFamily="34" charset="0"/>
              </a:rPr>
              <a:t>đ</a:t>
            </a:r>
            <a:r>
              <a:rPr lang="en-US" sz="2800" i="1">
                <a:latin typeface="Arial" pitchFamily="34" charset="0"/>
              </a:rPr>
              <a:t>ọc thầm câu hỏi 3 và thảo luận theo nhóm </a:t>
            </a:r>
            <a:r>
              <a:rPr lang="vi-VN" sz="2800" i="1">
                <a:latin typeface="Arial" pitchFamily="34" charset="0"/>
              </a:rPr>
              <a:t>đ</a:t>
            </a:r>
            <a:r>
              <a:rPr lang="en-US" sz="2800" i="1">
                <a:latin typeface="Arial" pitchFamily="34" charset="0"/>
              </a:rPr>
              <a:t>ôi nhé!</a:t>
            </a:r>
          </a:p>
        </p:txBody>
      </p:sp>
      <p:pic>
        <p:nvPicPr>
          <p:cNvPr id="9222" name="BacHoKeuG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15" fill="hold"/>
                                        <p:tgtEl>
                                          <p:spTgt spid="9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2"/>
                </p:tgtEl>
              </p:cMediaNode>
            </p:audio>
          </p:childTnLst>
        </p:cTn>
      </p:par>
    </p:tnLst>
    <p:bldLst>
      <p:bldP spid="92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WordArt 3"/>
          <p:cNvSpPr>
            <a:spLocks noChangeArrowheads="1" noChangeShapeType="1" noTextEdit="1"/>
          </p:cNvSpPr>
          <p:nvPr/>
        </p:nvSpPr>
        <p:spPr bwMode="auto">
          <a:xfrm>
            <a:off x="3419475" y="762000"/>
            <a:ext cx="1512888" cy="533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LỊCH SỬ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685800" y="1295400"/>
            <a:ext cx="70104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      Ôn tập: Chín n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ă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m kháng chiến </a:t>
            </a:r>
          </a:p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  bảo vệ </a:t>
            </a:r>
            <a:r>
              <a:rPr lang="vi-VN" sz="2800" b="1">
                <a:solidFill>
                  <a:srgbClr val="FFFF00"/>
                </a:solidFill>
                <a:latin typeface="Arial" pitchFamily="34" charset="0"/>
              </a:rPr>
              <a:t>đ</a:t>
            </a:r>
            <a:r>
              <a:rPr lang="en-US" sz="2800" b="1">
                <a:solidFill>
                  <a:srgbClr val="FFFF00"/>
                </a:solidFill>
                <a:latin typeface="Arial" pitchFamily="34" charset="0"/>
              </a:rPr>
              <a:t>ộc lập dân tộc (1945 - 1954)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0" y="2438400"/>
            <a:ext cx="236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rial" pitchFamily="34" charset="0"/>
              </a:rPr>
              <a:t>    </a:t>
            </a:r>
            <a:r>
              <a:rPr lang="en-US" sz="2800" u="sng">
                <a:latin typeface="Arial" pitchFamily="34" charset="0"/>
              </a:rPr>
              <a:t>Câu4</a:t>
            </a:r>
            <a:r>
              <a:rPr lang="en-US" sz="2800">
                <a:latin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981200" y="152400"/>
            <a:ext cx="56388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latin typeface="Arial" pitchFamily="34" charset="0"/>
              </a:rPr>
              <a:t>Câu4:</a:t>
            </a:r>
            <a:r>
              <a:rPr lang="en-US" sz="2800">
                <a:latin typeface="Arial" pitchFamily="34" charset="0"/>
              </a:rPr>
              <a:t> Phiếu thảo luận nhóm:</a:t>
            </a:r>
          </a:p>
          <a:p>
            <a:pPr>
              <a:spcBef>
                <a:spcPct val="50000"/>
              </a:spcBef>
            </a:pPr>
            <a:endParaRPr lang="en-US" sz="2800">
              <a:latin typeface="Arial" pitchFamily="34" charset="0"/>
            </a:endParaRPr>
          </a:p>
        </p:txBody>
      </p:sp>
      <p:graphicFrame>
        <p:nvGraphicFramePr>
          <p:cNvPr id="11295" name="Group 31"/>
          <p:cNvGraphicFramePr>
            <a:graphicFrameLocks noGrp="1"/>
          </p:cNvGraphicFramePr>
          <p:nvPr/>
        </p:nvGraphicFramePr>
        <p:xfrm>
          <a:off x="228600" y="1447800"/>
          <a:ext cx="8839200" cy="4064000"/>
        </p:xfrm>
        <a:graphic>
          <a:graphicData uri="http://schemas.openxmlformats.org/drawingml/2006/table">
            <a:tbl>
              <a:tblPr/>
              <a:tblGrid>
                <a:gridCol w="2743200"/>
                <a:gridCol w="6096000"/>
              </a:tblGrid>
              <a:tr h="58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Thêi gian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Sù kiÖn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…………………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Toµn quèc kh¸ng chiÕn.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Thu ®«ng 1947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……………………………………….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…………………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ChiÕn th¾ng Biªn giíi.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1951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…………………………………..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………………..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§¹i héi Anh hïng vµ ChiÕn sÜ thi ®ua lÇn thø nhÊt.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N¨m 1954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.VnArial" pitchFamily="34" charset="0"/>
                        </a:rPr>
                        <a:t>………………………………………….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381000" y="685800"/>
            <a:ext cx="876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Điền tiếp </a:t>
            </a:r>
            <a:r>
              <a:rPr lang="en-US" sz="2400" b="1" i="1">
                <a:solidFill>
                  <a:srgbClr val="FFFF99"/>
                </a:solidFill>
                <a:latin typeface="Arial" pitchFamily="34" charset="0"/>
              </a:rPr>
              <a:t>thời gian</a:t>
            </a: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 và </a:t>
            </a:r>
            <a:r>
              <a:rPr lang="en-US" sz="2400" b="1" i="1">
                <a:solidFill>
                  <a:srgbClr val="FFFF99"/>
                </a:solidFill>
                <a:latin typeface="Arial" pitchFamily="34" charset="0"/>
              </a:rPr>
              <a:t>sự kiện</a:t>
            </a: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 vào các ô trống trong bảng d</a:t>
            </a:r>
            <a:r>
              <a:rPr lang="vi-VN" sz="2400">
                <a:solidFill>
                  <a:srgbClr val="FFFF99"/>
                </a:solidFill>
                <a:latin typeface="Arial" pitchFamily="34" charset="0"/>
              </a:rPr>
              <a:t>ư</a:t>
            </a: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ới </a:t>
            </a:r>
            <a:r>
              <a:rPr lang="vi-VN" sz="2400">
                <a:solidFill>
                  <a:srgbClr val="FFFF99"/>
                </a:solidFill>
                <a:latin typeface="Arial" pitchFamily="34" charset="0"/>
              </a:rPr>
              <a:t>đ</a:t>
            </a:r>
            <a:r>
              <a:rPr lang="en-US" sz="2400">
                <a:solidFill>
                  <a:srgbClr val="FFFF99"/>
                </a:solidFill>
                <a:latin typeface="Arial" pitchFamily="34" charset="0"/>
              </a:rPr>
              <a:t>ây: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Digital Dots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Digital Dots">
      <a:majorFont>
        <a:latin typeface=".VnArial"/>
        <a:ea typeface=""/>
        <a:cs typeface=""/>
      </a:majorFont>
      <a:minorFont>
        <a:latin typeface=".Vn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Arial" pitchFamily="34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30</TotalTime>
  <Words>1427</Words>
  <Application>Microsoft PowerPoint</Application>
  <PresentationFormat>On-screen Show (4:3)</PresentationFormat>
  <Paragraphs>131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.VnArial</vt:lpstr>
      <vt:lpstr>Arial</vt:lpstr>
      <vt:lpstr>Wingdings</vt:lpstr>
      <vt:lpstr>Calibri</vt:lpstr>
      <vt:lpstr>Digital Dots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Company>manh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</dc:creator>
  <cp:lastModifiedBy>CSTeam</cp:lastModifiedBy>
  <cp:revision>160</cp:revision>
  <dcterms:created xsi:type="dcterms:W3CDTF">2008-01-24T02:02:48Z</dcterms:created>
  <dcterms:modified xsi:type="dcterms:W3CDTF">2016-06-30T02:40:28Z</dcterms:modified>
</cp:coreProperties>
</file>